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92" d="100"/>
          <a:sy n="92" d="100"/>
        </p:scale>
        <p:origin x="307" y="-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28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">
    <p:bg>
      <p:bgPr>
        <a:solidFill>
          <a:srgbClr val="F5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5F2"/>
          </a:solidFill>
          <a:ln w="12700">
            <a:solidFill>
              <a:srgbClr val="F5F5F2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E1261C"/>
          </a:solidFill>
          <a:ln w="12700">
            <a:solidFill>
              <a:srgbClr val="E1261C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4" name="Shape 2"/>
          <p:cNvSpPr/>
          <p:nvPr/>
        </p:nvSpPr>
        <p:spPr>
          <a:xfrm>
            <a:off x="128016" y="0"/>
            <a:ext cx="164592" cy="6858000"/>
          </a:xfrm>
          <a:prstGeom prst="rect">
            <a:avLst/>
          </a:prstGeom>
          <a:solidFill>
            <a:srgbClr val="2F5C9A"/>
          </a:solidFill>
          <a:ln w="12700">
            <a:solidFill>
              <a:srgbClr val="2F5C9A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5" name="Shape 3"/>
          <p:cNvSpPr/>
          <p:nvPr/>
        </p:nvSpPr>
        <p:spPr>
          <a:xfrm>
            <a:off x="594360" y="6437376"/>
            <a:ext cx="10972800" cy="0"/>
          </a:xfrm>
          <a:prstGeom prst="line">
            <a:avLst/>
          </a:prstGeom>
          <a:noFill/>
          <a:ln/>
        </p:spPr>
        <p:txBody>
          <a:bodyPr/>
          <a:lstStyle/>
          <a:p>
            <a:endParaRPr lang="en-IN"/>
          </a:p>
        </p:txBody>
      </p:sp>
      <p:pic>
        <p:nvPicPr>
          <p:cNvPr id="6" name="Image 0" descr="/mnt/data/RE4U_logo_cropp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8752" y="149484"/>
            <a:ext cx="1078992" cy="432553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11712" y="6455664"/>
            <a:ext cx="384048" cy="1645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900">
                <a:solidFill>
                  <a:srgbClr val="68707A"/>
                </a:solidFill>
              </a:defRPr>
            </a:lvl1pPr>
          </a:lstStyle>
          <a:p>
            <a:pPr algn="r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11712" y="6455664"/>
            <a:ext cx="384048" cy="1645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900">
                <a:solidFill>
                  <a:srgbClr val="68707A"/>
                </a:solidFill>
              </a:defRPr>
            </a:lvl1pPr>
          </a:lstStyle>
          <a:p>
            <a:pPr algn="r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digital_illustration_in_a_modern_and_vibrant_st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088" y="0"/>
            <a:ext cx="5769864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9808" y="566928"/>
            <a:ext cx="52120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161B2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Conference Deck – Poster to Talk</a:t>
            </a:r>
            <a:endParaRPr lang="en-US" sz="2700" dirty="0"/>
          </a:p>
        </p:txBody>
      </p:sp>
      <p:sp>
        <p:nvSpPr>
          <p:cNvPr id="4" name="Text 1"/>
          <p:cNvSpPr/>
          <p:nvPr/>
        </p:nvSpPr>
        <p:spPr>
          <a:xfrm>
            <a:off x="749808" y="1664208"/>
            <a:ext cx="4937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870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Engineering sample that converts a crowded poster into a clean speaker-first sequence.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749808" y="2331720"/>
            <a:ext cx="4892040" cy="932688"/>
          </a:xfrm>
          <a:prstGeom prst="roundRect">
            <a:avLst>
              <a:gd name="adj" fmla="val 4902"/>
            </a:avLst>
          </a:prstGeom>
          <a:solidFill>
            <a:srgbClr val="FFFFFF"/>
          </a:solidFill>
          <a:ln w="12700">
            <a:solidFill>
              <a:srgbClr val="E1261C">
                <a:alpha val="60000"/>
              </a:srgbClr>
            </a:solidFill>
            <a:prstDash val="solid"/>
          </a:ln>
          <a:effectLst>
            <a:outerShdw blurRad="12700" dist="635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6" name="Text 3"/>
          <p:cNvSpPr/>
          <p:nvPr/>
        </p:nvSpPr>
        <p:spPr>
          <a:xfrm>
            <a:off x="914400" y="2478024"/>
            <a:ext cx="456285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E1261C"/>
                </a:solidFill>
              </a:rPr>
              <a:t>What this sample is about ?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914400" y="2688336"/>
            <a:ext cx="4562856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340" dirty="0">
                <a:solidFill>
                  <a:srgbClr val="161B22"/>
                </a:solidFill>
              </a:rPr>
              <a:t>A battery-recycling poster reworked into a 16:9 conference talk.</a:t>
            </a:r>
            <a:endParaRPr lang="en-US" sz="1340" dirty="0"/>
          </a:p>
        </p:txBody>
      </p:sp>
      <p:sp>
        <p:nvSpPr>
          <p:cNvPr id="8" name="Shape 5"/>
          <p:cNvSpPr/>
          <p:nvPr/>
        </p:nvSpPr>
        <p:spPr>
          <a:xfrm>
            <a:off x="749808" y="3456432"/>
            <a:ext cx="4892040" cy="822960"/>
          </a:xfrm>
          <a:prstGeom prst="roundRect">
            <a:avLst>
              <a:gd name="adj" fmla="val 5556"/>
            </a:avLst>
          </a:prstGeom>
          <a:solidFill>
            <a:srgbClr val="FFFFFF"/>
          </a:solidFill>
          <a:ln w="12700">
            <a:solidFill>
              <a:srgbClr val="2F5C9A">
                <a:alpha val="60000"/>
              </a:srgbClr>
            </a:solidFill>
            <a:prstDash val="solid"/>
          </a:ln>
          <a:effectLst>
            <a:outerShdw blurRad="12700" dist="635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9" name="Text 6"/>
          <p:cNvSpPr/>
          <p:nvPr/>
        </p:nvSpPr>
        <p:spPr>
          <a:xfrm>
            <a:off x="914400" y="3602736"/>
            <a:ext cx="456285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2F5C9A"/>
                </a:solidFill>
              </a:rPr>
              <a:t>Who should take it ?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914400" y="3813048"/>
            <a:ext cx="4562856" cy="3657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340" dirty="0">
                <a:solidFill>
                  <a:srgbClr val="161B22"/>
                </a:solidFill>
              </a:rPr>
              <a:t>Researchers who already have a poster and now need a talk without rebuilding the science from scratch.</a:t>
            </a:r>
            <a:endParaRPr lang="en-US" sz="1340" dirty="0"/>
          </a:p>
        </p:txBody>
      </p:sp>
      <p:sp>
        <p:nvSpPr>
          <p:cNvPr id="11" name="Shape 8"/>
          <p:cNvSpPr/>
          <p:nvPr/>
        </p:nvSpPr>
        <p:spPr>
          <a:xfrm>
            <a:off x="749808" y="4443984"/>
            <a:ext cx="4892040" cy="1042416"/>
          </a:xfrm>
          <a:prstGeom prst="roundRect">
            <a:avLst>
              <a:gd name="adj" fmla="val 4386"/>
            </a:avLst>
          </a:prstGeom>
          <a:solidFill>
            <a:srgbClr val="FFFFFF"/>
          </a:solidFill>
          <a:ln w="12700">
            <a:solidFill>
              <a:srgbClr val="E1261C">
                <a:alpha val="60000"/>
              </a:srgbClr>
            </a:solidFill>
            <a:prstDash val="solid"/>
          </a:ln>
          <a:effectLst>
            <a:outerShdw blurRad="12700" dist="635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12" name="Text 9"/>
          <p:cNvSpPr/>
          <p:nvPr/>
        </p:nvSpPr>
        <p:spPr>
          <a:xfrm>
            <a:off x="914400" y="4590288"/>
            <a:ext cx="456285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E1261C"/>
                </a:solidFill>
              </a:rPr>
              <a:t>What service he / she will get ?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914400" y="4800600"/>
            <a:ext cx="4562856" cy="58521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340" dirty="0">
                <a:solidFill>
                  <a:srgbClr val="161B22"/>
                </a:solidFill>
              </a:rPr>
              <a:t>Hierarchy rewrite, chart simplification, and flow tightening from poster logic to talk logic.</a:t>
            </a:r>
            <a:endParaRPr lang="en-US" sz="1340" dirty="0"/>
          </a:p>
        </p:txBody>
      </p:sp>
      <p:sp>
        <p:nvSpPr>
          <p:cNvPr id="14" name="Text 11"/>
          <p:cNvSpPr/>
          <p:nvPr/>
        </p:nvSpPr>
        <p:spPr>
          <a:xfrm>
            <a:off x="749808" y="5943600"/>
            <a:ext cx="19202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68707A"/>
                </a:solidFill>
              </a:rPr>
              <a:t>RE4U conference sample</a:t>
            </a:r>
            <a:endParaRPr lang="en-US" sz="10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11712" y="6455664"/>
            <a:ext cx="384048" cy="1645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900">
                <a:solidFill>
                  <a:srgbClr val="68707A"/>
                </a:solidFill>
              </a:defRPr>
            </a:lvl1pPr>
          </a:lstStyle>
          <a:p>
            <a:pPr algn="r"/>
            <a:fld id="{F7021451-1387-4CA6-816F-3879F97B5CBC}" type="slidenum">
              <a:rPr lang="en-US" b="0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808" y="310896"/>
            <a:ext cx="21031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E1261C"/>
                </a:solidFill>
              </a:rPr>
              <a:t>SAMPLE LOGIC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749808" y="493776"/>
            <a:ext cx="70408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161B2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From poster panels to speaking sequence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49808" y="987552"/>
            <a:ext cx="7223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161B22"/>
                </a:solidFill>
              </a:rPr>
              <a:t>A poster is built for scanning. A talk is built for listening. This sample shows how the same content is regrouped into a sharper presentation arc.</a:t>
            </a:r>
            <a:endParaRPr lang="en-US" sz="1520" dirty="0"/>
          </a:p>
        </p:txBody>
      </p:sp>
      <p:sp>
        <p:nvSpPr>
          <p:cNvPr id="5" name="Shape 3"/>
          <p:cNvSpPr/>
          <p:nvPr/>
        </p:nvSpPr>
        <p:spPr>
          <a:xfrm>
            <a:off x="749808" y="1755648"/>
            <a:ext cx="2834640" cy="3474720"/>
          </a:xfrm>
          <a:prstGeom prst="roundRect">
            <a:avLst>
              <a:gd name="adj" fmla="val 1613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blurRad="12700" dist="508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6" name="Text 4"/>
          <p:cNvSpPr/>
          <p:nvPr/>
        </p:nvSpPr>
        <p:spPr>
          <a:xfrm>
            <a:off x="932688" y="1901952"/>
            <a:ext cx="2468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b="1" dirty="0">
                <a:solidFill>
                  <a:srgbClr val="161B22"/>
                </a:solidFill>
              </a:rPr>
              <a:t>Original poster</a:t>
            </a:r>
            <a:endParaRPr lang="en-US" sz="1120" dirty="0"/>
          </a:p>
        </p:txBody>
      </p:sp>
      <p:sp>
        <p:nvSpPr>
          <p:cNvPr id="7" name="Shape 5"/>
          <p:cNvSpPr/>
          <p:nvPr/>
        </p:nvSpPr>
        <p:spPr>
          <a:xfrm>
            <a:off x="950976" y="2139696"/>
            <a:ext cx="841248" cy="292608"/>
          </a:xfrm>
          <a:prstGeom prst="roundRect">
            <a:avLst>
              <a:gd name="adj" fmla="val 43750"/>
            </a:avLst>
          </a:prstGeom>
          <a:solidFill>
            <a:srgbClr val="FFF3F1"/>
          </a:solidFill>
          <a:ln w="12700">
            <a:solidFill>
              <a:srgbClr val="F0C5C2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8" name="Text 6"/>
          <p:cNvSpPr/>
          <p:nvPr/>
        </p:nvSpPr>
        <p:spPr>
          <a:xfrm>
            <a:off x="1060704" y="2203704"/>
            <a:ext cx="621792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E1261C"/>
                </a:solidFill>
              </a:rPr>
              <a:t>Objective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1865376" y="2139696"/>
            <a:ext cx="896112" cy="292608"/>
          </a:xfrm>
          <a:prstGeom prst="roundRect">
            <a:avLst>
              <a:gd name="adj" fmla="val 43750"/>
            </a:avLst>
          </a:prstGeom>
          <a:solidFill>
            <a:srgbClr val="FFF3F1"/>
          </a:solidFill>
          <a:ln w="12700">
            <a:solidFill>
              <a:srgbClr val="F0C5C2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0" name="Text 8"/>
          <p:cNvSpPr/>
          <p:nvPr/>
        </p:nvSpPr>
        <p:spPr>
          <a:xfrm>
            <a:off x="1975104" y="2203704"/>
            <a:ext cx="676656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E1261C"/>
                </a:solidFill>
              </a:rPr>
              <a:t>Method</a:t>
            </a:r>
            <a:endParaRPr lang="en-US" sz="1050" dirty="0"/>
          </a:p>
        </p:txBody>
      </p:sp>
      <p:sp>
        <p:nvSpPr>
          <p:cNvPr id="11" name="Shape 9"/>
          <p:cNvSpPr/>
          <p:nvPr/>
        </p:nvSpPr>
        <p:spPr>
          <a:xfrm>
            <a:off x="950976" y="2615184"/>
            <a:ext cx="841248" cy="292608"/>
          </a:xfrm>
          <a:prstGeom prst="roundRect">
            <a:avLst>
              <a:gd name="adj" fmla="val 43750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2" name="Text 10"/>
          <p:cNvSpPr/>
          <p:nvPr/>
        </p:nvSpPr>
        <p:spPr>
          <a:xfrm>
            <a:off x="1060703" y="2679192"/>
            <a:ext cx="659435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61B22"/>
                </a:solidFill>
              </a:rPr>
              <a:t>Eight charts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1865376" y="2615184"/>
            <a:ext cx="896112" cy="292608"/>
          </a:xfrm>
          <a:prstGeom prst="roundRect">
            <a:avLst>
              <a:gd name="adj" fmla="val 43750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4" name="Text 12"/>
          <p:cNvSpPr/>
          <p:nvPr/>
        </p:nvSpPr>
        <p:spPr>
          <a:xfrm>
            <a:off x="1975104" y="2679192"/>
            <a:ext cx="719328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61B22"/>
                </a:solidFill>
              </a:rPr>
              <a:t>Dense legend</a:t>
            </a:r>
            <a:endParaRPr lang="en-US" sz="1050" dirty="0"/>
          </a:p>
        </p:txBody>
      </p:sp>
      <p:sp>
        <p:nvSpPr>
          <p:cNvPr id="15" name="Shape 13"/>
          <p:cNvSpPr/>
          <p:nvPr/>
        </p:nvSpPr>
        <p:spPr>
          <a:xfrm>
            <a:off x="950976" y="3090672"/>
            <a:ext cx="841248" cy="292608"/>
          </a:xfrm>
          <a:prstGeom prst="roundRect">
            <a:avLst>
              <a:gd name="adj" fmla="val 43750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6" name="Text 14"/>
          <p:cNvSpPr/>
          <p:nvPr/>
        </p:nvSpPr>
        <p:spPr>
          <a:xfrm>
            <a:off x="1060704" y="3154680"/>
            <a:ext cx="694944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61B22"/>
                </a:solidFill>
              </a:rPr>
              <a:t>Discussion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1865376" y="3090672"/>
            <a:ext cx="896112" cy="292608"/>
          </a:xfrm>
          <a:prstGeom prst="roundRect">
            <a:avLst>
              <a:gd name="adj" fmla="val 43750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8" name="Text 16"/>
          <p:cNvSpPr/>
          <p:nvPr/>
        </p:nvSpPr>
        <p:spPr>
          <a:xfrm>
            <a:off x="1975104" y="3154680"/>
            <a:ext cx="765048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61B22"/>
                </a:solidFill>
              </a:rPr>
              <a:t>References</a:t>
            </a:r>
            <a:endParaRPr lang="en-US" sz="1050" dirty="0"/>
          </a:p>
        </p:txBody>
      </p:sp>
      <p:sp>
        <p:nvSpPr>
          <p:cNvPr id="19" name="Shape 17"/>
          <p:cNvSpPr/>
          <p:nvPr/>
        </p:nvSpPr>
        <p:spPr>
          <a:xfrm>
            <a:off x="950976" y="3703320"/>
            <a:ext cx="1133856" cy="1207008"/>
          </a:xfrm>
          <a:prstGeom prst="roundRect">
            <a:avLst>
              <a:gd name="adj" fmla="val 4032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blurRad="12700" dist="508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20" name="Shape 18"/>
          <p:cNvSpPr/>
          <p:nvPr/>
        </p:nvSpPr>
        <p:spPr>
          <a:xfrm>
            <a:off x="1207008" y="4654296"/>
            <a:ext cx="676656" cy="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1" name="Shape 19"/>
          <p:cNvSpPr/>
          <p:nvPr/>
        </p:nvSpPr>
        <p:spPr>
          <a:xfrm>
            <a:off x="1207008" y="4361688"/>
            <a:ext cx="0" cy="292608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2" name="Shape 20"/>
          <p:cNvSpPr/>
          <p:nvPr/>
        </p:nvSpPr>
        <p:spPr>
          <a:xfrm>
            <a:off x="1269035" y="4440691"/>
            <a:ext cx="101498" cy="213605"/>
          </a:xfrm>
          <a:prstGeom prst="roundRect">
            <a:avLst>
              <a:gd name="adj" fmla="val 27027"/>
            </a:avLst>
          </a:prstGeom>
          <a:solidFill>
            <a:srgbClr val="2F5C9A"/>
          </a:solidFill>
          <a:ln w="12700">
            <a:solidFill>
              <a:srgbClr val="2F5C9A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3" name="Text 21"/>
          <p:cNvSpPr/>
          <p:nvPr/>
        </p:nvSpPr>
        <p:spPr>
          <a:xfrm>
            <a:off x="1207008" y="4709160"/>
            <a:ext cx="225552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A</a:t>
            </a:r>
            <a:endParaRPr lang="en-US" sz="860" dirty="0"/>
          </a:p>
        </p:txBody>
      </p:sp>
      <p:sp>
        <p:nvSpPr>
          <p:cNvPr id="24" name="Shape 22"/>
          <p:cNvSpPr/>
          <p:nvPr/>
        </p:nvSpPr>
        <p:spPr>
          <a:xfrm>
            <a:off x="1494587" y="4412419"/>
            <a:ext cx="101498" cy="241877"/>
          </a:xfrm>
          <a:prstGeom prst="roundRect">
            <a:avLst>
              <a:gd name="adj" fmla="val 27027"/>
            </a:avLst>
          </a:prstGeom>
          <a:solidFill>
            <a:srgbClr val="E1261C"/>
          </a:solidFill>
          <a:ln w="12700">
            <a:solidFill>
              <a:srgbClr val="E1261C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5" name="Text 23"/>
          <p:cNvSpPr/>
          <p:nvPr/>
        </p:nvSpPr>
        <p:spPr>
          <a:xfrm>
            <a:off x="1432560" y="4709160"/>
            <a:ext cx="225552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B</a:t>
            </a:r>
            <a:endParaRPr lang="en-US" sz="860" dirty="0"/>
          </a:p>
        </p:txBody>
      </p:sp>
      <p:sp>
        <p:nvSpPr>
          <p:cNvPr id="26" name="Shape 24"/>
          <p:cNvSpPr/>
          <p:nvPr/>
        </p:nvSpPr>
        <p:spPr>
          <a:xfrm>
            <a:off x="1720139" y="4399854"/>
            <a:ext cx="101498" cy="254442"/>
          </a:xfrm>
          <a:prstGeom prst="roundRect">
            <a:avLst>
              <a:gd name="adj" fmla="val 27027"/>
            </a:avLst>
          </a:prstGeom>
          <a:solidFill>
            <a:srgbClr val="E8B257"/>
          </a:solidFill>
          <a:ln w="12700">
            <a:solidFill>
              <a:srgbClr val="E8B257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7" name="Text 25"/>
          <p:cNvSpPr/>
          <p:nvPr/>
        </p:nvSpPr>
        <p:spPr>
          <a:xfrm>
            <a:off x="1658112" y="4709160"/>
            <a:ext cx="225552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C</a:t>
            </a:r>
            <a:endParaRPr lang="en-US" sz="860" dirty="0"/>
          </a:p>
        </p:txBody>
      </p:sp>
      <p:sp>
        <p:nvSpPr>
          <p:cNvPr id="28" name="Shape 26"/>
          <p:cNvSpPr/>
          <p:nvPr/>
        </p:nvSpPr>
        <p:spPr>
          <a:xfrm>
            <a:off x="2212848" y="3703320"/>
            <a:ext cx="1133856" cy="1207008"/>
          </a:xfrm>
          <a:prstGeom prst="roundRect">
            <a:avLst>
              <a:gd name="adj" fmla="val 4032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blurRad="12700" dist="508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29" name="Shape 27"/>
          <p:cNvSpPr/>
          <p:nvPr/>
        </p:nvSpPr>
        <p:spPr>
          <a:xfrm>
            <a:off x="2468880" y="4654296"/>
            <a:ext cx="676656" cy="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0" name="Shape 28"/>
          <p:cNvSpPr/>
          <p:nvPr/>
        </p:nvSpPr>
        <p:spPr>
          <a:xfrm>
            <a:off x="2468880" y="4361688"/>
            <a:ext cx="0" cy="292608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1" name="Shape 29"/>
          <p:cNvSpPr/>
          <p:nvPr/>
        </p:nvSpPr>
        <p:spPr>
          <a:xfrm>
            <a:off x="2468880" y="4531523"/>
            <a:ext cx="225552" cy="0"/>
          </a:xfrm>
          <a:prstGeom prst="line">
            <a:avLst/>
          </a:prstGeom>
          <a:noFill/>
          <a:ln w="12700">
            <a:solidFill>
              <a:srgbClr val="E1261C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2" name="Shape 30"/>
          <p:cNvSpPr/>
          <p:nvPr/>
        </p:nvSpPr>
        <p:spPr>
          <a:xfrm>
            <a:off x="2694432" y="4500830"/>
            <a:ext cx="225552" cy="0"/>
          </a:xfrm>
          <a:prstGeom prst="line">
            <a:avLst/>
          </a:prstGeom>
          <a:noFill/>
          <a:ln w="12700">
            <a:solidFill>
              <a:srgbClr val="E1261C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3" name="Shape 31"/>
          <p:cNvSpPr/>
          <p:nvPr/>
        </p:nvSpPr>
        <p:spPr>
          <a:xfrm>
            <a:off x="2919984" y="4459906"/>
            <a:ext cx="225552" cy="0"/>
          </a:xfrm>
          <a:prstGeom prst="line">
            <a:avLst/>
          </a:prstGeom>
          <a:noFill/>
          <a:ln w="12700">
            <a:solidFill>
              <a:srgbClr val="E1261C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4" name="Shape 32"/>
          <p:cNvSpPr/>
          <p:nvPr/>
        </p:nvSpPr>
        <p:spPr>
          <a:xfrm>
            <a:off x="2423160" y="4485803"/>
            <a:ext cx="91440" cy="91440"/>
          </a:xfrm>
          <a:prstGeom prst="ellipse">
            <a:avLst/>
          </a:prstGeom>
          <a:solidFill>
            <a:srgbClr val="2F5C9A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5" name="Text 33"/>
          <p:cNvSpPr/>
          <p:nvPr/>
        </p:nvSpPr>
        <p:spPr>
          <a:xfrm>
            <a:off x="2331720" y="4709160"/>
            <a:ext cx="2743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20" dirty="0">
                <a:solidFill>
                  <a:srgbClr val="68707A"/>
                </a:solidFill>
              </a:rPr>
              <a:t>M1</a:t>
            </a:r>
            <a:endParaRPr lang="en-US" sz="820" dirty="0"/>
          </a:p>
        </p:txBody>
      </p:sp>
      <p:sp>
        <p:nvSpPr>
          <p:cNvPr id="36" name="Shape 34"/>
          <p:cNvSpPr/>
          <p:nvPr/>
        </p:nvSpPr>
        <p:spPr>
          <a:xfrm>
            <a:off x="2648712" y="4455110"/>
            <a:ext cx="91440" cy="91440"/>
          </a:xfrm>
          <a:prstGeom prst="ellipse">
            <a:avLst/>
          </a:prstGeom>
          <a:solidFill>
            <a:srgbClr val="2F5C9A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7" name="Text 35"/>
          <p:cNvSpPr/>
          <p:nvPr/>
        </p:nvSpPr>
        <p:spPr>
          <a:xfrm>
            <a:off x="2557272" y="4709160"/>
            <a:ext cx="2743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20" dirty="0">
                <a:solidFill>
                  <a:srgbClr val="68707A"/>
                </a:solidFill>
              </a:rPr>
              <a:t>M2</a:t>
            </a:r>
            <a:endParaRPr lang="en-US" sz="820" dirty="0"/>
          </a:p>
        </p:txBody>
      </p:sp>
      <p:sp>
        <p:nvSpPr>
          <p:cNvPr id="38" name="Shape 36"/>
          <p:cNvSpPr/>
          <p:nvPr/>
        </p:nvSpPr>
        <p:spPr>
          <a:xfrm>
            <a:off x="2874264" y="4414186"/>
            <a:ext cx="91440" cy="91440"/>
          </a:xfrm>
          <a:prstGeom prst="ellipse">
            <a:avLst/>
          </a:prstGeom>
          <a:solidFill>
            <a:srgbClr val="2F5C9A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9" name="Text 37"/>
          <p:cNvSpPr/>
          <p:nvPr/>
        </p:nvSpPr>
        <p:spPr>
          <a:xfrm>
            <a:off x="2782824" y="4709160"/>
            <a:ext cx="2743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20" dirty="0">
                <a:solidFill>
                  <a:srgbClr val="68707A"/>
                </a:solidFill>
              </a:rPr>
              <a:t>M3</a:t>
            </a:r>
            <a:endParaRPr lang="en-US" sz="820" dirty="0"/>
          </a:p>
        </p:txBody>
      </p:sp>
      <p:sp>
        <p:nvSpPr>
          <p:cNvPr id="40" name="Shape 38"/>
          <p:cNvSpPr/>
          <p:nvPr/>
        </p:nvSpPr>
        <p:spPr>
          <a:xfrm>
            <a:off x="3099816" y="4342569"/>
            <a:ext cx="91440" cy="91440"/>
          </a:xfrm>
          <a:prstGeom prst="ellipse">
            <a:avLst/>
          </a:prstGeom>
          <a:solidFill>
            <a:srgbClr val="2F5C9A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41" name="Text 39"/>
          <p:cNvSpPr/>
          <p:nvPr/>
        </p:nvSpPr>
        <p:spPr>
          <a:xfrm>
            <a:off x="3008376" y="4709160"/>
            <a:ext cx="2743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20" dirty="0">
                <a:solidFill>
                  <a:srgbClr val="68707A"/>
                </a:solidFill>
              </a:rPr>
              <a:t>M4</a:t>
            </a:r>
            <a:endParaRPr lang="en-US" sz="820" dirty="0"/>
          </a:p>
        </p:txBody>
      </p:sp>
      <p:sp>
        <p:nvSpPr>
          <p:cNvPr id="42" name="Shape 40"/>
          <p:cNvSpPr/>
          <p:nvPr/>
        </p:nvSpPr>
        <p:spPr>
          <a:xfrm>
            <a:off x="3840480" y="2926080"/>
            <a:ext cx="640080" cy="502920"/>
          </a:xfrm>
          <a:prstGeom prst="chevron">
            <a:avLst/>
          </a:prstGeom>
          <a:solidFill>
            <a:srgbClr val="E8B257"/>
          </a:solidFill>
          <a:ln w="12700">
            <a:solidFill>
              <a:srgbClr val="E8B257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43" name="Shape 41"/>
          <p:cNvSpPr/>
          <p:nvPr/>
        </p:nvSpPr>
        <p:spPr>
          <a:xfrm>
            <a:off x="4709160" y="1755648"/>
            <a:ext cx="3273552" cy="3474720"/>
          </a:xfrm>
          <a:prstGeom prst="roundRect">
            <a:avLst>
              <a:gd name="adj" fmla="val 1397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blurRad="12700" dist="508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44" name="Text 42"/>
          <p:cNvSpPr/>
          <p:nvPr/>
        </p:nvSpPr>
        <p:spPr>
          <a:xfrm>
            <a:off x="4892040" y="1901952"/>
            <a:ext cx="29077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b="1" dirty="0">
                <a:solidFill>
                  <a:srgbClr val="161B22"/>
                </a:solidFill>
              </a:rPr>
              <a:t>Talk sequence</a:t>
            </a:r>
            <a:endParaRPr lang="en-US" sz="1120" dirty="0"/>
          </a:p>
        </p:txBody>
      </p:sp>
      <p:sp>
        <p:nvSpPr>
          <p:cNvPr id="45" name="Shape 43"/>
          <p:cNvSpPr/>
          <p:nvPr/>
        </p:nvSpPr>
        <p:spPr>
          <a:xfrm>
            <a:off x="4956048" y="2176272"/>
            <a:ext cx="1078992" cy="292608"/>
          </a:xfrm>
          <a:prstGeom prst="roundRect">
            <a:avLst>
              <a:gd name="adj" fmla="val 43750"/>
            </a:avLst>
          </a:prstGeom>
          <a:solidFill>
            <a:srgbClr val="EEF4FB"/>
          </a:solidFill>
          <a:ln w="12700">
            <a:solidFill>
              <a:srgbClr val="C5D4E7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46" name="Text 44"/>
          <p:cNvSpPr/>
          <p:nvPr/>
        </p:nvSpPr>
        <p:spPr>
          <a:xfrm>
            <a:off x="5065776" y="2240280"/>
            <a:ext cx="859536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2F5C9A"/>
                </a:solidFill>
              </a:rPr>
              <a:t>01  Problem</a:t>
            </a:r>
            <a:endParaRPr lang="en-US" sz="1050" dirty="0"/>
          </a:p>
        </p:txBody>
      </p:sp>
      <p:sp>
        <p:nvSpPr>
          <p:cNvPr id="47" name="Shape 45"/>
          <p:cNvSpPr/>
          <p:nvPr/>
        </p:nvSpPr>
        <p:spPr>
          <a:xfrm>
            <a:off x="4956048" y="2633472"/>
            <a:ext cx="1078992" cy="292608"/>
          </a:xfrm>
          <a:prstGeom prst="roundRect">
            <a:avLst>
              <a:gd name="adj" fmla="val 43750"/>
            </a:avLst>
          </a:prstGeom>
          <a:solidFill>
            <a:srgbClr val="FFF3F1"/>
          </a:solidFill>
          <a:ln w="12700">
            <a:solidFill>
              <a:srgbClr val="F0C5C2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48" name="Text 46"/>
          <p:cNvSpPr/>
          <p:nvPr/>
        </p:nvSpPr>
        <p:spPr>
          <a:xfrm>
            <a:off x="5065776" y="2697480"/>
            <a:ext cx="859536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E1261C"/>
                </a:solidFill>
              </a:rPr>
              <a:t>02  Method</a:t>
            </a:r>
            <a:endParaRPr lang="en-US" sz="1050" dirty="0"/>
          </a:p>
        </p:txBody>
      </p:sp>
      <p:sp>
        <p:nvSpPr>
          <p:cNvPr id="49" name="Shape 47"/>
          <p:cNvSpPr/>
          <p:nvPr/>
        </p:nvSpPr>
        <p:spPr>
          <a:xfrm>
            <a:off x="4956048" y="3090672"/>
            <a:ext cx="1078992" cy="292608"/>
          </a:xfrm>
          <a:prstGeom prst="roundRect">
            <a:avLst>
              <a:gd name="adj" fmla="val 43750"/>
            </a:avLst>
          </a:prstGeom>
          <a:solidFill>
            <a:srgbClr val="EEF4FB"/>
          </a:solidFill>
          <a:ln w="12700">
            <a:solidFill>
              <a:srgbClr val="C5D4E7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50" name="Text 48"/>
          <p:cNvSpPr/>
          <p:nvPr/>
        </p:nvSpPr>
        <p:spPr>
          <a:xfrm>
            <a:off x="5065776" y="3154680"/>
            <a:ext cx="859536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2F5C9A"/>
                </a:solidFill>
              </a:rPr>
              <a:t>03  Results</a:t>
            </a:r>
            <a:endParaRPr lang="en-US" sz="1050" dirty="0"/>
          </a:p>
        </p:txBody>
      </p:sp>
      <p:sp>
        <p:nvSpPr>
          <p:cNvPr id="51" name="Shape 49"/>
          <p:cNvSpPr/>
          <p:nvPr/>
        </p:nvSpPr>
        <p:spPr>
          <a:xfrm>
            <a:off x="4956048" y="3547872"/>
            <a:ext cx="1298448" cy="292608"/>
          </a:xfrm>
          <a:prstGeom prst="roundRect">
            <a:avLst>
              <a:gd name="adj" fmla="val 43750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52" name="Text 50"/>
          <p:cNvSpPr/>
          <p:nvPr/>
        </p:nvSpPr>
        <p:spPr>
          <a:xfrm>
            <a:off x="5065776" y="3611880"/>
            <a:ext cx="1078992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61B22"/>
                </a:solidFill>
              </a:rPr>
              <a:t>04  Implication</a:t>
            </a:r>
            <a:endParaRPr lang="en-US" sz="1050" dirty="0"/>
          </a:p>
        </p:txBody>
      </p:sp>
      <p:sp>
        <p:nvSpPr>
          <p:cNvPr id="53" name="Text 51"/>
          <p:cNvSpPr/>
          <p:nvPr/>
        </p:nvSpPr>
        <p:spPr>
          <a:xfrm>
            <a:off x="4956048" y="4069080"/>
            <a:ext cx="2743200" cy="6583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61B22"/>
                </a:solidFill>
              </a:rPr>
              <a:t>Only the evidence that supports the spoken message moves forward. Supporting details become backup slides.</a:t>
            </a:r>
            <a:endParaRPr lang="en-US" sz="1400" dirty="0"/>
          </a:p>
        </p:txBody>
      </p:sp>
      <p:pic>
        <p:nvPicPr>
          <p:cNvPr id="54" name="Image 0" descr="/mnt/data/a_digital_illustration_in_a_modern_and_vibrant_st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288" y="932688"/>
            <a:ext cx="2377440" cy="5120640"/>
          </a:xfrm>
          <a:prstGeom prst="rect">
            <a:avLst/>
          </a:prstGeom>
        </p:spPr>
      </p:pic>
      <p:sp>
        <p:nvSpPr>
          <p:cNvPr id="5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11712" y="6455664"/>
            <a:ext cx="384048" cy="1645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900">
                <a:solidFill>
                  <a:srgbClr val="68707A"/>
                </a:solidFill>
              </a:defRPr>
            </a:lvl1pPr>
          </a:lstStyle>
          <a:p>
            <a:pPr algn="r"/>
            <a:fld id="{F7021451-1387-4CA6-816F-3879F97B5CBC}" type="slidenum">
              <a:rPr lang="en-US" b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808" y="310896"/>
            <a:ext cx="21031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E1261C"/>
                </a:solidFill>
              </a:rPr>
              <a:t>SAMPLE SLIDE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749808" y="493776"/>
            <a:ext cx="70408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161B2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Chart simplification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49808" y="987552"/>
            <a:ext cx="7223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161B22"/>
                </a:solidFill>
              </a:rPr>
              <a:t>Chart simplification is not about hiding data. It is about pulling the main comparison into focus, correcting scale, and cleaning the legend.</a:t>
            </a:r>
            <a:endParaRPr lang="en-US" sz="1520" dirty="0"/>
          </a:p>
        </p:txBody>
      </p:sp>
      <p:sp>
        <p:nvSpPr>
          <p:cNvPr id="5" name="Shape 3"/>
          <p:cNvSpPr/>
          <p:nvPr/>
        </p:nvSpPr>
        <p:spPr>
          <a:xfrm>
            <a:off x="749808" y="1783080"/>
            <a:ext cx="3547872" cy="2194560"/>
          </a:xfrm>
          <a:prstGeom prst="roundRect">
            <a:avLst>
              <a:gd name="adj" fmla="val 2083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blurRad="12700" dist="508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6" name="Text 4"/>
          <p:cNvSpPr/>
          <p:nvPr/>
        </p:nvSpPr>
        <p:spPr>
          <a:xfrm>
            <a:off x="932688" y="1929384"/>
            <a:ext cx="31821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b="1" dirty="0">
                <a:solidFill>
                  <a:srgbClr val="161B22"/>
                </a:solidFill>
              </a:rPr>
              <a:t>Before: too many equivalent bars</a:t>
            </a:r>
            <a:endParaRPr lang="en-US" sz="1120" dirty="0"/>
          </a:p>
        </p:txBody>
      </p:sp>
      <p:sp>
        <p:nvSpPr>
          <p:cNvPr id="7" name="Shape 5"/>
          <p:cNvSpPr/>
          <p:nvPr/>
        </p:nvSpPr>
        <p:spPr>
          <a:xfrm>
            <a:off x="1005840" y="3721608"/>
            <a:ext cx="3090672" cy="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8" name="Shape 6"/>
          <p:cNvSpPr/>
          <p:nvPr/>
        </p:nvSpPr>
        <p:spPr>
          <a:xfrm>
            <a:off x="1005840" y="2441448"/>
            <a:ext cx="0" cy="128016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9" name="Shape 7"/>
          <p:cNvSpPr/>
          <p:nvPr/>
        </p:nvSpPr>
        <p:spPr>
          <a:xfrm>
            <a:off x="1218324" y="2831062"/>
            <a:ext cx="347701" cy="890546"/>
          </a:xfrm>
          <a:prstGeom prst="roundRect">
            <a:avLst>
              <a:gd name="adj" fmla="val 7890"/>
            </a:avLst>
          </a:prstGeom>
          <a:solidFill>
            <a:srgbClr val="C9CED6"/>
          </a:solidFill>
          <a:ln w="12700">
            <a:solidFill>
              <a:srgbClr val="C9CED6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0" name="Text 8"/>
          <p:cNvSpPr/>
          <p:nvPr/>
        </p:nvSpPr>
        <p:spPr>
          <a:xfrm>
            <a:off x="1005840" y="3776472"/>
            <a:ext cx="772668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P1</a:t>
            </a:r>
            <a:endParaRPr lang="en-US" sz="860" dirty="0"/>
          </a:p>
        </p:txBody>
      </p:sp>
      <p:sp>
        <p:nvSpPr>
          <p:cNvPr id="11" name="Shape 9"/>
          <p:cNvSpPr/>
          <p:nvPr/>
        </p:nvSpPr>
        <p:spPr>
          <a:xfrm>
            <a:off x="1990992" y="2735646"/>
            <a:ext cx="347701" cy="985962"/>
          </a:xfrm>
          <a:prstGeom prst="roundRect">
            <a:avLst>
              <a:gd name="adj" fmla="val 7890"/>
            </a:avLst>
          </a:prstGeom>
          <a:solidFill>
            <a:srgbClr val="C9CED6"/>
          </a:solidFill>
          <a:ln w="12700">
            <a:solidFill>
              <a:srgbClr val="C9CED6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2" name="Text 10"/>
          <p:cNvSpPr/>
          <p:nvPr/>
        </p:nvSpPr>
        <p:spPr>
          <a:xfrm>
            <a:off x="1778508" y="3776472"/>
            <a:ext cx="772668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P2</a:t>
            </a:r>
            <a:endParaRPr lang="en-US" sz="860" dirty="0"/>
          </a:p>
        </p:txBody>
      </p:sp>
      <p:sp>
        <p:nvSpPr>
          <p:cNvPr id="13" name="Shape 11"/>
          <p:cNvSpPr/>
          <p:nvPr/>
        </p:nvSpPr>
        <p:spPr>
          <a:xfrm>
            <a:off x="2763660" y="2672036"/>
            <a:ext cx="347701" cy="1049572"/>
          </a:xfrm>
          <a:prstGeom prst="roundRect">
            <a:avLst>
              <a:gd name="adj" fmla="val 7890"/>
            </a:avLst>
          </a:prstGeom>
          <a:solidFill>
            <a:srgbClr val="C9CED6"/>
          </a:solidFill>
          <a:ln w="12700">
            <a:solidFill>
              <a:srgbClr val="C9CED6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4" name="Text 12"/>
          <p:cNvSpPr/>
          <p:nvPr/>
        </p:nvSpPr>
        <p:spPr>
          <a:xfrm>
            <a:off x="2551176" y="3776472"/>
            <a:ext cx="772668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P3</a:t>
            </a:r>
            <a:endParaRPr lang="en-US" sz="860" dirty="0"/>
          </a:p>
        </p:txBody>
      </p:sp>
      <p:sp>
        <p:nvSpPr>
          <p:cNvPr id="15" name="Shape 13"/>
          <p:cNvSpPr/>
          <p:nvPr/>
        </p:nvSpPr>
        <p:spPr>
          <a:xfrm>
            <a:off x="3536328" y="2608425"/>
            <a:ext cx="347701" cy="1113183"/>
          </a:xfrm>
          <a:prstGeom prst="roundRect">
            <a:avLst>
              <a:gd name="adj" fmla="val 7890"/>
            </a:avLst>
          </a:prstGeom>
          <a:solidFill>
            <a:srgbClr val="C9CED6"/>
          </a:solidFill>
          <a:ln w="12700">
            <a:solidFill>
              <a:srgbClr val="C9CED6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6" name="Text 14"/>
          <p:cNvSpPr/>
          <p:nvPr/>
        </p:nvSpPr>
        <p:spPr>
          <a:xfrm>
            <a:off x="3323844" y="3776472"/>
            <a:ext cx="772668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P4</a:t>
            </a:r>
            <a:endParaRPr lang="en-US" sz="860" dirty="0"/>
          </a:p>
        </p:txBody>
      </p:sp>
      <p:sp>
        <p:nvSpPr>
          <p:cNvPr id="17" name="Shape 15"/>
          <p:cNvSpPr/>
          <p:nvPr/>
        </p:nvSpPr>
        <p:spPr>
          <a:xfrm>
            <a:off x="4498848" y="1783080"/>
            <a:ext cx="3474720" cy="2194560"/>
          </a:xfrm>
          <a:prstGeom prst="roundRect">
            <a:avLst>
              <a:gd name="adj" fmla="val 2083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blurRad="12700" dist="508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18" name="Text 16"/>
          <p:cNvSpPr/>
          <p:nvPr/>
        </p:nvSpPr>
        <p:spPr>
          <a:xfrm>
            <a:off x="4681728" y="1929384"/>
            <a:ext cx="3108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b="1" dirty="0">
                <a:solidFill>
                  <a:srgbClr val="161B22"/>
                </a:solidFill>
              </a:rPr>
              <a:t>After: one comparison the audience can keep</a:t>
            </a:r>
            <a:endParaRPr lang="en-US" sz="1120" dirty="0"/>
          </a:p>
        </p:txBody>
      </p:sp>
      <p:sp>
        <p:nvSpPr>
          <p:cNvPr id="19" name="Shape 17"/>
          <p:cNvSpPr/>
          <p:nvPr/>
        </p:nvSpPr>
        <p:spPr>
          <a:xfrm>
            <a:off x="4754880" y="3721608"/>
            <a:ext cx="3017520" cy="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0" name="Shape 18"/>
          <p:cNvSpPr/>
          <p:nvPr/>
        </p:nvSpPr>
        <p:spPr>
          <a:xfrm>
            <a:off x="4754880" y="2441448"/>
            <a:ext cx="0" cy="128016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1" name="Shape 19"/>
          <p:cNvSpPr/>
          <p:nvPr/>
        </p:nvSpPr>
        <p:spPr>
          <a:xfrm>
            <a:off x="5065776" y="3173851"/>
            <a:ext cx="384048" cy="547757"/>
          </a:xfrm>
          <a:prstGeom prst="roundRect">
            <a:avLst>
              <a:gd name="adj" fmla="val 7143"/>
            </a:avLst>
          </a:prstGeom>
          <a:solidFill>
            <a:srgbClr val="E1261C"/>
          </a:solidFill>
          <a:ln w="12700">
            <a:solidFill>
              <a:srgbClr val="E1261C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2" name="Text 20"/>
          <p:cNvSpPr/>
          <p:nvPr/>
        </p:nvSpPr>
        <p:spPr>
          <a:xfrm>
            <a:off x="4754880" y="3776472"/>
            <a:ext cx="10058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Baseline</a:t>
            </a:r>
            <a:endParaRPr lang="en-US" sz="860" dirty="0"/>
          </a:p>
        </p:txBody>
      </p:sp>
      <p:sp>
        <p:nvSpPr>
          <p:cNvPr id="23" name="Shape 21"/>
          <p:cNvSpPr/>
          <p:nvPr/>
        </p:nvSpPr>
        <p:spPr>
          <a:xfrm>
            <a:off x="6071616" y="2891138"/>
            <a:ext cx="384048" cy="830470"/>
          </a:xfrm>
          <a:prstGeom prst="roundRect">
            <a:avLst>
              <a:gd name="adj" fmla="val 7143"/>
            </a:avLst>
          </a:prstGeom>
          <a:solidFill>
            <a:srgbClr val="E8B257"/>
          </a:solidFill>
          <a:ln w="12700">
            <a:solidFill>
              <a:srgbClr val="E8B257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4" name="Text 22"/>
          <p:cNvSpPr/>
          <p:nvPr/>
        </p:nvSpPr>
        <p:spPr>
          <a:xfrm>
            <a:off x="5760720" y="3776472"/>
            <a:ext cx="10058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Pilot</a:t>
            </a:r>
            <a:endParaRPr lang="en-US" sz="860" dirty="0"/>
          </a:p>
        </p:txBody>
      </p:sp>
      <p:sp>
        <p:nvSpPr>
          <p:cNvPr id="25" name="Shape 23"/>
          <p:cNvSpPr/>
          <p:nvPr/>
        </p:nvSpPr>
        <p:spPr>
          <a:xfrm>
            <a:off x="7077456" y="2608425"/>
            <a:ext cx="384048" cy="1113183"/>
          </a:xfrm>
          <a:prstGeom prst="roundRect">
            <a:avLst>
              <a:gd name="adj" fmla="val 7143"/>
            </a:avLst>
          </a:prstGeom>
          <a:solidFill>
            <a:srgbClr val="2F5C9A"/>
          </a:solidFill>
          <a:ln w="12700">
            <a:solidFill>
              <a:srgbClr val="2F5C9A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6" name="Text 24"/>
          <p:cNvSpPr/>
          <p:nvPr/>
        </p:nvSpPr>
        <p:spPr>
          <a:xfrm>
            <a:off x="6766560" y="3776472"/>
            <a:ext cx="10058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Optimized</a:t>
            </a:r>
            <a:endParaRPr lang="en-US" sz="860" dirty="0"/>
          </a:p>
        </p:txBody>
      </p:sp>
      <p:sp>
        <p:nvSpPr>
          <p:cNvPr id="27" name="Shape 25"/>
          <p:cNvSpPr/>
          <p:nvPr/>
        </p:nvSpPr>
        <p:spPr>
          <a:xfrm>
            <a:off x="749808" y="4315968"/>
            <a:ext cx="7223760" cy="1243584"/>
          </a:xfrm>
          <a:prstGeom prst="roundRect">
            <a:avLst>
              <a:gd name="adj" fmla="val 3676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blurRad="12700" dist="508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28" name="Text 26"/>
          <p:cNvSpPr/>
          <p:nvPr/>
        </p:nvSpPr>
        <p:spPr>
          <a:xfrm>
            <a:off x="932688" y="4462272"/>
            <a:ext cx="6858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b="1" dirty="0">
                <a:solidFill>
                  <a:srgbClr val="161B22"/>
                </a:solidFill>
              </a:rPr>
              <a:t>Service outcome</a:t>
            </a:r>
            <a:endParaRPr lang="en-US" sz="1120" dirty="0"/>
          </a:p>
        </p:txBody>
      </p:sp>
      <p:sp>
        <p:nvSpPr>
          <p:cNvPr id="29" name="Shape 27"/>
          <p:cNvSpPr/>
          <p:nvPr/>
        </p:nvSpPr>
        <p:spPr>
          <a:xfrm>
            <a:off x="1005840" y="4773168"/>
            <a:ext cx="1737360" cy="292608"/>
          </a:xfrm>
          <a:prstGeom prst="roundRect">
            <a:avLst>
              <a:gd name="adj" fmla="val 43750"/>
            </a:avLst>
          </a:prstGeom>
          <a:solidFill>
            <a:srgbClr val="FFF3F1"/>
          </a:solidFill>
          <a:ln w="12700">
            <a:solidFill>
              <a:srgbClr val="F0C5C2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0" name="Text 28"/>
          <p:cNvSpPr/>
          <p:nvPr/>
        </p:nvSpPr>
        <p:spPr>
          <a:xfrm>
            <a:off x="1115568" y="4837176"/>
            <a:ext cx="1517904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E1261C"/>
                </a:solidFill>
              </a:rPr>
              <a:t>Poster clutter reduced</a:t>
            </a:r>
            <a:endParaRPr lang="en-US" sz="1050" dirty="0"/>
          </a:p>
        </p:txBody>
      </p:sp>
      <p:sp>
        <p:nvSpPr>
          <p:cNvPr id="31" name="Shape 29"/>
          <p:cNvSpPr/>
          <p:nvPr/>
        </p:nvSpPr>
        <p:spPr>
          <a:xfrm>
            <a:off x="2962656" y="4773168"/>
            <a:ext cx="1828800" cy="292608"/>
          </a:xfrm>
          <a:prstGeom prst="roundRect">
            <a:avLst>
              <a:gd name="adj" fmla="val 43750"/>
            </a:avLst>
          </a:prstGeom>
          <a:solidFill>
            <a:srgbClr val="EEF4FB"/>
          </a:solidFill>
          <a:ln w="12700">
            <a:solidFill>
              <a:srgbClr val="C5D4E7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2" name="Text 30"/>
          <p:cNvSpPr/>
          <p:nvPr/>
        </p:nvSpPr>
        <p:spPr>
          <a:xfrm>
            <a:off x="3072384" y="4837176"/>
            <a:ext cx="1609344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2F5C9A"/>
                </a:solidFill>
              </a:rPr>
              <a:t>Message sequence restored</a:t>
            </a:r>
            <a:endParaRPr lang="en-US" sz="1050" dirty="0"/>
          </a:p>
        </p:txBody>
      </p:sp>
      <p:sp>
        <p:nvSpPr>
          <p:cNvPr id="33" name="Shape 31"/>
          <p:cNvSpPr/>
          <p:nvPr/>
        </p:nvSpPr>
        <p:spPr>
          <a:xfrm>
            <a:off x="5084064" y="4773168"/>
            <a:ext cx="1499616" cy="292608"/>
          </a:xfrm>
          <a:prstGeom prst="roundRect">
            <a:avLst>
              <a:gd name="adj" fmla="val 43750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4" name="Text 32"/>
          <p:cNvSpPr/>
          <p:nvPr/>
        </p:nvSpPr>
        <p:spPr>
          <a:xfrm>
            <a:off x="5193792" y="4837176"/>
            <a:ext cx="12801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61B22"/>
                </a:solidFill>
              </a:rPr>
              <a:t>Charts speak faster</a:t>
            </a:r>
            <a:endParaRPr lang="en-US" sz="1050" dirty="0"/>
          </a:p>
        </p:txBody>
      </p:sp>
      <p:pic>
        <p:nvPicPr>
          <p:cNvPr id="35" name="Image 0" descr="/mnt/data/a_digital_illustration_in_a_modern_and_vibrant_st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288" y="932688"/>
            <a:ext cx="2377440" cy="5120640"/>
          </a:xfrm>
          <a:prstGeom prst="rect">
            <a:avLst/>
          </a:prstGeom>
        </p:spPr>
      </p:pic>
      <p:sp>
        <p:nvSpPr>
          <p:cNvPr id="36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11712" y="6455664"/>
            <a:ext cx="384048" cy="1645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900">
                <a:solidFill>
                  <a:srgbClr val="68707A"/>
                </a:solidFill>
              </a:defRPr>
            </a:lvl1pPr>
          </a:lstStyle>
          <a:p>
            <a:pPr algn="r"/>
            <a:fld id="{F7021451-1387-4CA6-816F-3879F97B5CBC}" type="slidenum">
              <a:rPr lang="en-US" b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808" y="310896"/>
            <a:ext cx="21031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E1261C"/>
                </a:solidFill>
              </a:rPr>
              <a:t>CLOSING SAMPLE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749808" y="493776"/>
            <a:ext cx="70408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161B2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poster becomes a persuasive conference talk</a:t>
            </a:r>
            <a:endParaRPr lang="en-US" sz="2300" dirty="0"/>
          </a:p>
        </p:txBody>
      </p:sp>
      <p:sp>
        <p:nvSpPr>
          <p:cNvPr id="4" name="Shape 2"/>
          <p:cNvSpPr/>
          <p:nvPr/>
        </p:nvSpPr>
        <p:spPr>
          <a:xfrm>
            <a:off x="749808" y="1444752"/>
            <a:ext cx="7223760" cy="4023360"/>
          </a:xfrm>
          <a:prstGeom prst="roundRect">
            <a:avLst>
              <a:gd name="adj" fmla="val 1136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blurRad="12700" dist="508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5" name="Text 3"/>
          <p:cNvSpPr/>
          <p:nvPr/>
        </p:nvSpPr>
        <p:spPr>
          <a:xfrm>
            <a:off x="987552" y="1792224"/>
            <a:ext cx="635508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61B2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You already have strong content in poster form — but the delivery needs speaking order, bigger type, cleaner evidence, and a calmer visual rhythm.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987552" y="2743200"/>
            <a:ext cx="1554480" cy="292608"/>
          </a:xfrm>
          <a:prstGeom prst="roundRect">
            <a:avLst>
              <a:gd name="adj" fmla="val 43750"/>
            </a:avLst>
          </a:prstGeom>
          <a:solidFill>
            <a:srgbClr val="EEF4FB"/>
          </a:solidFill>
          <a:ln w="12700">
            <a:solidFill>
              <a:srgbClr val="C5D4E7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7" name="Text 5"/>
          <p:cNvSpPr/>
          <p:nvPr/>
        </p:nvSpPr>
        <p:spPr>
          <a:xfrm>
            <a:off x="1097280" y="2807208"/>
            <a:ext cx="1335024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2F5C9A"/>
                </a:solidFill>
              </a:rPr>
              <a:t>Hierarchy rewrite</a:t>
            </a:r>
            <a:endParaRPr lang="en-US" sz="1050" dirty="0"/>
          </a:p>
        </p:txBody>
      </p:sp>
      <p:sp>
        <p:nvSpPr>
          <p:cNvPr id="8" name="Shape 6"/>
          <p:cNvSpPr/>
          <p:nvPr/>
        </p:nvSpPr>
        <p:spPr>
          <a:xfrm>
            <a:off x="2688336" y="2743200"/>
            <a:ext cx="1737360" cy="292608"/>
          </a:xfrm>
          <a:prstGeom prst="roundRect">
            <a:avLst>
              <a:gd name="adj" fmla="val 43750"/>
            </a:avLst>
          </a:prstGeom>
          <a:solidFill>
            <a:srgbClr val="FFF3F1"/>
          </a:solidFill>
          <a:ln w="12700">
            <a:solidFill>
              <a:srgbClr val="F0C5C2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9" name="Text 7"/>
          <p:cNvSpPr/>
          <p:nvPr/>
        </p:nvSpPr>
        <p:spPr>
          <a:xfrm>
            <a:off x="2798064" y="2807208"/>
            <a:ext cx="1517904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E1261C"/>
                </a:solidFill>
              </a:rPr>
              <a:t>Chart simplification</a:t>
            </a:r>
            <a:endParaRPr lang="en-US" sz="1050" dirty="0"/>
          </a:p>
        </p:txBody>
      </p:sp>
      <p:sp>
        <p:nvSpPr>
          <p:cNvPr id="10" name="Shape 8"/>
          <p:cNvSpPr/>
          <p:nvPr/>
        </p:nvSpPr>
        <p:spPr>
          <a:xfrm>
            <a:off x="4590288" y="2743200"/>
            <a:ext cx="1335024" cy="292608"/>
          </a:xfrm>
          <a:prstGeom prst="roundRect">
            <a:avLst>
              <a:gd name="adj" fmla="val 43750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1" name="Text 9"/>
          <p:cNvSpPr/>
          <p:nvPr/>
        </p:nvSpPr>
        <p:spPr>
          <a:xfrm>
            <a:off x="4700016" y="2807208"/>
            <a:ext cx="1115568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61B22"/>
                </a:solidFill>
              </a:rPr>
              <a:t>Flow tightening</a:t>
            </a:r>
            <a:endParaRPr lang="en-US" sz="1050" dirty="0"/>
          </a:p>
        </p:txBody>
      </p:sp>
      <p:sp>
        <p:nvSpPr>
          <p:cNvPr id="12" name="Text 10"/>
          <p:cNvSpPr/>
          <p:nvPr/>
        </p:nvSpPr>
        <p:spPr>
          <a:xfrm>
            <a:off x="987552" y="3474720"/>
            <a:ext cx="914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E1261C"/>
                </a:solidFill>
              </a:rPr>
              <a:t>Deliverable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987552" y="3721608"/>
            <a:ext cx="6309360" cy="5120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61B22"/>
                </a:solidFill>
              </a:rPr>
              <a:t>A 16:9 talk deck with re-ordered content, fewer but stronger charts, and visually paced slides that match conference speaking needs.</a:t>
            </a:r>
            <a:endParaRPr lang="en-US" sz="1500" dirty="0"/>
          </a:p>
        </p:txBody>
      </p:sp>
      <p:sp>
        <p:nvSpPr>
          <p:cNvPr id="14" name="Shape 12"/>
          <p:cNvSpPr/>
          <p:nvPr/>
        </p:nvSpPr>
        <p:spPr>
          <a:xfrm>
            <a:off x="987552" y="4407408"/>
            <a:ext cx="2084832" cy="868680"/>
          </a:xfrm>
          <a:prstGeom prst="roundRect">
            <a:avLst>
              <a:gd name="adj" fmla="val 5263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blurRad="12700" dist="508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15" name="Shape 13"/>
          <p:cNvSpPr/>
          <p:nvPr/>
        </p:nvSpPr>
        <p:spPr>
          <a:xfrm>
            <a:off x="1243584" y="5020056"/>
            <a:ext cx="1627632" cy="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6" name="Shape 14"/>
          <p:cNvSpPr/>
          <p:nvPr/>
        </p:nvSpPr>
        <p:spPr>
          <a:xfrm>
            <a:off x="1243584" y="5065776"/>
            <a:ext cx="0" cy="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7" name="Shape 15"/>
          <p:cNvSpPr/>
          <p:nvPr/>
        </p:nvSpPr>
        <p:spPr>
          <a:xfrm>
            <a:off x="1467383" y="5059813"/>
            <a:ext cx="366217" cy="0"/>
          </a:xfrm>
          <a:prstGeom prst="roundRect">
            <a:avLst>
              <a:gd name="adj" fmla="val -68999"/>
            </a:avLst>
          </a:prstGeom>
          <a:solidFill>
            <a:srgbClr val="D4DAE2"/>
          </a:solidFill>
          <a:ln w="12700">
            <a:solidFill>
              <a:srgbClr val="D4DAE2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8" name="Text 16"/>
          <p:cNvSpPr/>
          <p:nvPr/>
        </p:nvSpPr>
        <p:spPr>
          <a:xfrm>
            <a:off x="1243584" y="5074920"/>
            <a:ext cx="8138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Poster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2281199" y="5043115"/>
            <a:ext cx="366217" cy="0"/>
          </a:xfrm>
          <a:prstGeom prst="roundRect">
            <a:avLst>
              <a:gd name="adj" fmla="val -118964"/>
            </a:avLst>
          </a:prstGeom>
          <a:solidFill>
            <a:srgbClr val="2F5C9A"/>
          </a:solidFill>
          <a:ln w="12700">
            <a:solidFill>
              <a:srgbClr val="2F5C9A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0" name="Text 18"/>
          <p:cNvSpPr/>
          <p:nvPr/>
        </p:nvSpPr>
        <p:spPr>
          <a:xfrm>
            <a:off x="2057400" y="5074920"/>
            <a:ext cx="8138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Talk</a:t>
            </a:r>
            <a:endParaRPr lang="en-US" sz="860" dirty="0"/>
          </a:p>
        </p:txBody>
      </p:sp>
      <p:sp>
        <p:nvSpPr>
          <p:cNvPr id="21" name="Shape 19"/>
          <p:cNvSpPr/>
          <p:nvPr/>
        </p:nvSpPr>
        <p:spPr>
          <a:xfrm>
            <a:off x="3364992" y="4407408"/>
            <a:ext cx="2084832" cy="868680"/>
          </a:xfrm>
          <a:prstGeom prst="roundRect">
            <a:avLst>
              <a:gd name="adj" fmla="val 5263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blurRad="12700" dist="508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22" name="Shape 20"/>
          <p:cNvSpPr/>
          <p:nvPr/>
        </p:nvSpPr>
        <p:spPr>
          <a:xfrm>
            <a:off x="3621024" y="5020056"/>
            <a:ext cx="1627632" cy="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3" name="Shape 21"/>
          <p:cNvSpPr/>
          <p:nvPr/>
        </p:nvSpPr>
        <p:spPr>
          <a:xfrm>
            <a:off x="3621024" y="5065776"/>
            <a:ext cx="0" cy="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4" name="Shape 22"/>
          <p:cNvSpPr/>
          <p:nvPr/>
        </p:nvSpPr>
        <p:spPr>
          <a:xfrm>
            <a:off x="3844823" y="5056499"/>
            <a:ext cx="366217" cy="0"/>
          </a:xfrm>
          <a:prstGeom prst="roundRect">
            <a:avLst>
              <a:gd name="adj" fmla="val -75274"/>
            </a:avLst>
          </a:prstGeom>
          <a:solidFill>
            <a:srgbClr val="E1261C"/>
          </a:solidFill>
          <a:ln w="12700">
            <a:solidFill>
              <a:srgbClr val="E1261C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5" name="Text 23"/>
          <p:cNvSpPr/>
          <p:nvPr/>
        </p:nvSpPr>
        <p:spPr>
          <a:xfrm>
            <a:off x="3621024" y="5074920"/>
            <a:ext cx="8138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Panels</a:t>
            </a:r>
            <a:endParaRPr lang="en-US" sz="860" dirty="0"/>
          </a:p>
        </p:txBody>
      </p:sp>
      <p:sp>
        <p:nvSpPr>
          <p:cNvPr id="26" name="Shape 24"/>
          <p:cNvSpPr/>
          <p:nvPr/>
        </p:nvSpPr>
        <p:spPr>
          <a:xfrm>
            <a:off x="4658639" y="5059813"/>
            <a:ext cx="366217" cy="0"/>
          </a:xfrm>
          <a:prstGeom prst="roundRect">
            <a:avLst>
              <a:gd name="adj" fmla="val -68999"/>
            </a:avLst>
          </a:prstGeom>
          <a:solidFill>
            <a:srgbClr val="E8B257"/>
          </a:solidFill>
          <a:ln w="12700">
            <a:solidFill>
              <a:srgbClr val="E8B257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7" name="Text 25"/>
          <p:cNvSpPr/>
          <p:nvPr/>
        </p:nvSpPr>
        <p:spPr>
          <a:xfrm>
            <a:off x="4434840" y="5074920"/>
            <a:ext cx="8138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Focus</a:t>
            </a:r>
            <a:endParaRPr lang="en-US" sz="860" dirty="0"/>
          </a:p>
        </p:txBody>
      </p:sp>
      <p:sp>
        <p:nvSpPr>
          <p:cNvPr id="28" name="Shape 26"/>
          <p:cNvSpPr/>
          <p:nvPr/>
        </p:nvSpPr>
        <p:spPr>
          <a:xfrm>
            <a:off x="5577840" y="4407408"/>
            <a:ext cx="1737360" cy="868680"/>
          </a:xfrm>
          <a:prstGeom prst="roundRect">
            <a:avLst>
              <a:gd name="adj" fmla="val 5263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blurRad="12700" dist="508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29" name="Shape 27"/>
          <p:cNvSpPr/>
          <p:nvPr/>
        </p:nvSpPr>
        <p:spPr>
          <a:xfrm>
            <a:off x="5833872" y="5020056"/>
            <a:ext cx="1280160" cy="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0" name="Shape 28"/>
          <p:cNvSpPr/>
          <p:nvPr/>
        </p:nvSpPr>
        <p:spPr>
          <a:xfrm>
            <a:off x="5833872" y="5065776"/>
            <a:ext cx="0" cy="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1" name="Shape 29"/>
          <p:cNvSpPr/>
          <p:nvPr/>
        </p:nvSpPr>
        <p:spPr>
          <a:xfrm>
            <a:off x="6009894" y="5039934"/>
            <a:ext cx="288036" cy="0"/>
          </a:xfrm>
          <a:prstGeom prst="roundRect">
            <a:avLst>
              <a:gd name="adj" fmla="val -138002"/>
            </a:avLst>
          </a:prstGeom>
          <a:solidFill>
            <a:srgbClr val="E1261C"/>
          </a:solidFill>
          <a:ln w="12700">
            <a:solidFill>
              <a:srgbClr val="E1261C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2" name="Text 30"/>
          <p:cNvSpPr/>
          <p:nvPr/>
        </p:nvSpPr>
        <p:spPr>
          <a:xfrm>
            <a:off x="5833872" y="5074920"/>
            <a:ext cx="6400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Scan</a:t>
            </a:r>
            <a:endParaRPr lang="en-US" sz="860" dirty="0"/>
          </a:p>
        </p:txBody>
      </p:sp>
      <p:sp>
        <p:nvSpPr>
          <p:cNvPr id="33" name="Shape 31"/>
          <p:cNvSpPr/>
          <p:nvPr/>
        </p:nvSpPr>
        <p:spPr>
          <a:xfrm>
            <a:off x="6649974" y="5059813"/>
            <a:ext cx="288036" cy="0"/>
          </a:xfrm>
          <a:prstGeom prst="roundRect">
            <a:avLst>
              <a:gd name="adj" fmla="val -68999"/>
            </a:avLst>
          </a:prstGeom>
          <a:solidFill>
            <a:srgbClr val="2F5C9A"/>
          </a:solidFill>
          <a:ln w="12700">
            <a:solidFill>
              <a:srgbClr val="2F5C9A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4" name="Text 32"/>
          <p:cNvSpPr/>
          <p:nvPr/>
        </p:nvSpPr>
        <p:spPr>
          <a:xfrm>
            <a:off x="6473952" y="5074920"/>
            <a:ext cx="6400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Speak</a:t>
            </a:r>
            <a:endParaRPr lang="en-US" sz="860" dirty="0"/>
          </a:p>
        </p:txBody>
      </p:sp>
      <p:pic>
        <p:nvPicPr>
          <p:cNvPr id="35" name="Image 0" descr="/mnt/data/a_digital_illustration_in_a_modern_and_vibrant_st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288" y="932688"/>
            <a:ext cx="2377440" cy="5120640"/>
          </a:xfrm>
          <a:prstGeom prst="rect">
            <a:avLst/>
          </a:prstGeom>
        </p:spPr>
      </p:pic>
      <p:sp>
        <p:nvSpPr>
          <p:cNvPr id="36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11712" y="6455664"/>
            <a:ext cx="384048" cy="1645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900">
                <a:solidFill>
                  <a:srgbClr val="68707A"/>
                </a:solidFill>
              </a:defRPr>
            </a:lvl1pPr>
          </a:lstStyle>
          <a:p>
            <a:pPr algn="r"/>
            <a:fld id="{F7021451-1387-4CA6-816F-3879F97B5CBC}" type="slidenum">
              <a:rPr lang="en-US" b="0"/>
              <a:t>4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309</Words>
  <Application>Microsoft Office PowerPoint</Application>
  <PresentationFormat>Widescreen</PresentationFormat>
  <Paragraphs>70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Research Edit4u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Conference Deck – Poster to Talk</dc:subject>
  <dc:creator>OpenAI</dc:creator>
  <cp:lastModifiedBy>editor</cp:lastModifiedBy>
  <cp:revision>2</cp:revision>
  <dcterms:created xsi:type="dcterms:W3CDTF">2026-03-23T10:24:50Z</dcterms:created>
  <dcterms:modified xsi:type="dcterms:W3CDTF">2026-03-23T10:47:07Z</dcterms:modified>
</cp:coreProperties>
</file>